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20" r:id="rId3"/>
    <p:sldId id="321" r:id="rId4"/>
    <p:sldId id="310" r:id="rId5"/>
    <p:sldId id="313" r:id="rId6"/>
    <p:sldId id="311" r:id="rId7"/>
    <p:sldId id="312" r:id="rId8"/>
    <p:sldId id="322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86809" autoAdjust="0"/>
  </p:normalViewPr>
  <p:slideViewPr>
    <p:cSldViewPr showGuides="1">
      <p:cViewPr varScale="1">
        <p:scale>
          <a:sx n="79" d="100"/>
          <a:sy n="79" d="100"/>
        </p:scale>
        <p:origin x="324" y="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image is of the Mosque of Khorramshahr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borders: Iraq, Azerbaijan, Turkmenistan, Afghanistan, Pakistan, Armenia</a:t>
            </a:r>
          </a:p>
          <a:p>
            <a:r>
              <a:rPr lang="en-US" dirty="0"/>
              <a:t>Bodies of water: Caspian Sea, Persian Gulf, Gulf of Oman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Flag of Iran</a:t>
            </a:r>
          </a:p>
          <a:p>
            <a:r>
              <a:rPr lang="en-US" dirty="0"/>
              <a:t>Green represents Islam, white represents peace, red represents courage</a:t>
            </a:r>
          </a:p>
          <a:p>
            <a:r>
              <a:rPr lang="en-US" dirty="0"/>
              <a:t>Central symbol represents the 5 pillars of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6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1953: Shah deposed, Mohammed Mossadegh (nationalist) democratically elected but then CIA-organized coup reinstalls the Shah</a:t>
            </a:r>
          </a:p>
          <a:p>
            <a:r>
              <a:rPr lang="en-US" dirty="0"/>
              <a:t>1979: Shah perceived as puppet of the West, backlash to Westernization, poor economy, arbitrary detention and imprisonment of political opponents, didn’t handle protests well (fired live ammo, shot thousands of Iranians)</a:t>
            </a:r>
          </a:p>
          <a:p>
            <a:r>
              <a:rPr lang="en-US" dirty="0"/>
              <a:t>War: 500k-1M Iranians died, many from chemical weapons used by Iraq (led by Saddam Hussein). War lasted 1980-1988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2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Supreme Leader: chosen for life by the Assembly of Experts</a:t>
            </a:r>
          </a:p>
          <a:p>
            <a:r>
              <a:rPr lang="en-US" dirty="0"/>
              <a:t>President: chosen by majority vote, serves 4-year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Majles</a:t>
            </a:r>
            <a:r>
              <a:rPr lang="en-US" dirty="0"/>
              <a:t>: Is an Islamic assembly, can pass laws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Council of Guardians: All candidates for the </a:t>
            </a:r>
            <a:r>
              <a:rPr lang="en-US" dirty="0" err="1"/>
              <a:t>Majles</a:t>
            </a:r>
            <a:r>
              <a:rPr lang="en-US" dirty="0"/>
              <a:t> must be nominated by the Council of guardians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12-person group, 6 of which are chosen by the supreme leader, the rest by judiciary committee, then the members are directly elected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council also reviews laws passed by the </a:t>
            </a:r>
            <a:r>
              <a:rPr lang="en-US" dirty="0" err="1"/>
              <a:t>Majles</a:t>
            </a:r>
            <a:r>
              <a:rPr lang="en-US" dirty="0"/>
              <a:t> can veto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Subordinate courts include the Penal Courts I and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1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Feb 2019, Iran claimed that it had recoverable crude oil reserves of 160 billion barrels, and recoverable natural gas reserves of 33.33 trillion cubic feet (oilprice.com)</a:t>
            </a:r>
          </a:p>
          <a:p>
            <a:r>
              <a:rPr lang="en-US" dirty="0"/>
              <a:t>Mixed economy: combines planned and market economies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Iran directly owns hundreds of state-owned enterprises and indirectly controls many companies affiliated with the country's security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JCPOA: Iran agreed to delay its nuclear program: not engage in R&amp;D for nuclear weapons, idle centrifuges, keep uranium enrichment % low</a:t>
            </a:r>
          </a:p>
          <a:p>
            <a:r>
              <a:rPr lang="en-US" dirty="0"/>
              <a:t>In return, $100B of Iranian assets overseas were unfrozen and Iran could trade on international oil markets again</a:t>
            </a:r>
          </a:p>
          <a:p>
            <a:r>
              <a:rPr lang="en-US" dirty="0"/>
              <a:t>Sept 5 2019: Iran announces it will do “whatever is needed to accelerate </a:t>
            </a:r>
            <a:r>
              <a:rPr lang="en-US"/>
              <a:t>uranium enrichment”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9/19/2019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Iran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solidFill>
                  <a:schemeClr val="bg1"/>
                </a:solidFill>
                <a:highlight>
                  <a:srgbClr val="FFFF00"/>
                </a:highlight>
              </a:rPr>
              <a:t>By wells, megan, and Jacob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62DE8741-C60B-4E4E-A988-DD84F87E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243" y="-455"/>
            <a:ext cx="12545289" cy="68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F36909C1-4F16-4C27-8DDF-E518FE05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4257" y="-3638627"/>
            <a:ext cx="14000797" cy="141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Statistics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dirty="0"/>
              <a:t>Capital: Tehran</a:t>
            </a:r>
          </a:p>
          <a:p>
            <a:pPr marL="223520" indent="-223520"/>
            <a:r>
              <a:rPr lang="en-US" dirty="0"/>
              <a:t>President: Hassan Rouhani (2013- present)</a:t>
            </a:r>
          </a:p>
          <a:p>
            <a:pPr marL="223520" indent="-223520"/>
            <a:r>
              <a:rPr lang="en-US" dirty="0"/>
              <a:t>Supreme Leader: Ali </a:t>
            </a:r>
            <a:r>
              <a:rPr lang="en-US" dirty="0" err="1"/>
              <a:t>Hoseuni-Khameini</a:t>
            </a:r>
            <a:endParaRPr lang="en-US" dirty="0"/>
          </a:p>
          <a:p>
            <a:pPr marL="223520" indent="-223520"/>
            <a:r>
              <a:rPr lang="en-US" dirty="0"/>
              <a:t>Population: Approx. 83 mil</a:t>
            </a:r>
          </a:p>
          <a:p>
            <a:pPr marL="223520" indent="-223520"/>
            <a:r>
              <a:rPr lang="en-US" dirty="0"/>
              <a:t>Size: roughly 2.5x the size of  Texas</a:t>
            </a:r>
          </a:p>
          <a:p>
            <a:pPr marL="223520" indent="-223520"/>
            <a:r>
              <a:rPr lang="en-US" dirty="0"/>
              <a:t>Official language: Persian</a:t>
            </a:r>
          </a:p>
          <a:p>
            <a:pPr marL="223520" indent="-223520"/>
            <a:r>
              <a:rPr lang="en-US" dirty="0"/>
              <a:t>Official Religion: Shia Muslim (95%)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9154" y="1890624"/>
            <a:ext cx="10341528" cy="4129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dirty="0">
                <a:ea typeface="+mn-lt"/>
                <a:cs typeface="+mn-lt"/>
              </a:rPr>
              <a:t>1941: Reza Shah Pahlavi installed by Britain and the Soviet Union</a:t>
            </a:r>
          </a:p>
          <a:p>
            <a:pPr marL="463232" lvl="1" indent="-223520"/>
            <a:r>
              <a:rPr lang="en-US" dirty="0">
                <a:ea typeface="+mn-lt"/>
                <a:cs typeface="+mn-lt"/>
              </a:rPr>
              <a:t>Westernization</a:t>
            </a:r>
          </a:p>
          <a:p>
            <a:pPr marL="223520" indent="-223520"/>
            <a:r>
              <a:rPr lang="en-US" dirty="0"/>
              <a:t>1953 Coup</a:t>
            </a:r>
          </a:p>
          <a:p>
            <a:pPr marL="223520" indent="-223520"/>
            <a:r>
              <a:rPr lang="en-US" dirty="0"/>
              <a:t>Revolution of 1979</a:t>
            </a:r>
          </a:p>
          <a:p>
            <a:pPr marL="463232" lvl="1" indent="-223520"/>
            <a:r>
              <a:rPr lang="en-US" dirty="0"/>
              <a:t>Reza Shah Pahlavi overthrown by the Islamist movement</a:t>
            </a:r>
          </a:p>
          <a:p>
            <a:pPr marL="463232" lvl="1" indent="-223520"/>
            <a:r>
              <a:rPr lang="en-US" dirty="0"/>
              <a:t>US embassy in Tehran attacked, 52 diplomats held hostage for 444 days</a:t>
            </a:r>
          </a:p>
          <a:p>
            <a:pPr marL="223520" indent="-223520"/>
            <a:r>
              <a:rPr lang="en-US" dirty="0"/>
              <a:t>Iran-Iraq War (1980-1988)</a:t>
            </a: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3669-9507-4095-A8E9-D61C75D2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3520" indent="-223520"/>
            <a:r>
              <a:rPr lang="en-US" dirty="0"/>
              <a:t>Theocratic Republic </a:t>
            </a:r>
          </a:p>
          <a:p>
            <a:pPr marL="223520" indent="-223520"/>
            <a:r>
              <a:rPr lang="en-US" dirty="0"/>
              <a:t>Executive branch</a:t>
            </a:r>
          </a:p>
          <a:p>
            <a:pPr marL="463232" lvl="1" indent="-223520"/>
            <a:r>
              <a:rPr lang="en-US" dirty="0"/>
              <a:t>Supreme leader, a "learned religious scholar."</a:t>
            </a:r>
          </a:p>
          <a:p>
            <a:pPr marL="463232" lvl="1" indent="-223520"/>
            <a:r>
              <a:rPr lang="en-US" dirty="0"/>
              <a:t>President</a:t>
            </a:r>
          </a:p>
          <a:p>
            <a:pPr marL="223520" indent="-223520"/>
            <a:r>
              <a:rPr lang="en-US" dirty="0"/>
              <a:t>Legislative Branch</a:t>
            </a:r>
          </a:p>
          <a:p>
            <a:pPr marL="463232" lvl="1" indent="-223520"/>
            <a:r>
              <a:rPr lang="en-US" dirty="0" err="1"/>
              <a:t>Majles</a:t>
            </a:r>
            <a:r>
              <a:rPr lang="en-US" dirty="0"/>
              <a:t> </a:t>
            </a:r>
          </a:p>
          <a:p>
            <a:pPr marL="463232" lvl="1" indent="-223520"/>
            <a:r>
              <a:rPr lang="en-US" dirty="0"/>
              <a:t>Council of Guardians</a:t>
            </a:r>
          </a:p>
          <a:p>
            <a:pPr marL="223520" indent="-223520"/>
            <a:r>
              <a:rPr lang="en-US" dirty="0"/>
              <a:t>Judicial</a:t>
            </a:r>
          </a:p>
          <a:p>
            <a:pPr marL="463232" lvl="1" indent="-223520"/>
            <a:r>
              <a:rPr lang="en-US" dirty="0"/>
              <a:t>Supreme court with subordinate courts</a:t>
            </a:r>
          </a:p>
          <a:p>
            <a:pPr marL="223520" indent="-223520"/>
            <a:endParaRPr lang="en-US" dirty="0"/>
          </a:p>
          <a:p>
            <a:pPr marL="223520" indent="-223520"/>
            <a:endParaRPr lang="en-US" dirty="0"/>
          </a:p>
          <a:p>
            <a:pPr marL="223520" indent="-223520"/>
            <a:endParaRPr lang="en-US" dirty="0"/>
          </a:p>
          <a:p>
            <a:pPr marL="223520" indent="-223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B375301-4E96-497B-BC6A-979554321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dirty="0"/>
              <a:t>Heavily reliant on oil and petrochemical exports </a:t>
            </a:r>
          </a:p>
          <a:p>
            <a:pPr marL="223520" indent="-223520"/>
            <a:r>
              <a:rPr lang="en-US" dirty="0"/>
              <a:t>Mixed economy</a:t>
            </a:r>
          </a:p>
          <a:p>
            <a:pPr marL="463232" lvl="1" indent="-223520"/>
            <a:r>
              <a:rPr lang="en-US" dirty="0"/>
              <a:t>Statist policy</a:t>
            </a:r>
          </a:p>
          <a:p>
            <a:pPr marL="463232" lvl="1" indent="-223520"/>
            <a:r>
              <a:rPr lang="en-US" dirty="0"/>
              <a:t>Market policy</a:t>
            </a:r>
          </a:p>
          <a:p>
            <a:pPr marL="223520" indent="-223520"/>
            <a:r>
              <a:rPr lang="en-US" dirty="0"/>
              <a:t>Exchange rate is $1.00 USD to 42,105.00 </a:t>
            </a:r>
            <a:r>
              <a:rPr lang="en-US" dirty="0" err="1"/>
              <a:t>Rial</a:t>
            </a:r>
            <a:r>
              <a:rPr lang="en-US" dirty="0"/>
              <a:t> (Morningstar, 9/10/19)</a:t>
            </a:r>
          </a:p>
          <a:p>
            <a:pPr marL="223520" indent="-223520"/>
            <a:r>
              <a:rPr lang="en-US" dirty="0"/>
              <a:t>Major trading partners: China, India, and the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9154" y="1890624"/>
            <a:ext cx="10341528" cy="4129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dirty="0"/>
              <a:t>July 2015: Joint Comprehensive Plan of Action (2015) (JCPOA)</a:t>
            </a:r>
          </a:p>
          <a:p>
            <a:pPr marL="223520" indent="-223520"/>
            <a:r>
              <a:rPr lang="en-US" dirty="0"/>
              <a:t>May 2018: US withdraws from JCPOA</a:t>
            </a:r>
          </a:p>
          <a:p>
            <a:pPr marL="223520" indent="-223520"/>
            <a:r>
              <a:rPr lang="en-US" dirty="0"/>
              <a:t>May 2019: Iran announces intent to abandon JCPOA</a:t>
            </a:r>
          </a:p>
        </p:txBody>
      </p:sp>
    </p:spTree>
    <p:extLst>
      <p:ext uri="{BB962C8B-B14F-4D97-AF65-F5344CB8AC3E}">
        <p14:creationId xmlns:p14="http://schemas.microsoft.com/office/powerpoint/2010/main" val="9578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Custom</PresentationFormat>
  <Paragraphs>71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Digital Blue Tunnel 16x9</vt:lpstr>
      <vt:lpstr>Iran</vt:lpstr>
      <vt:lpstr>PowerPoint Presentation</vt:lpstr>
      <vt:lpstr>PowerPoint Presentation</vt:lpstr>
      <vt:lpstr>By Statistics</vt:lpstr>
      <vt:lpstr>History</vt:lpstr>
      <vt:lpstr>Government </vt:lpstr>
      <vt:lpstr>Economy</vt:lpstr>
      <vt:lpstr>Current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Seim, Kara</dc:creator>
  <cp:lastModifiedBy>Seim, Kara</cp:lastModifiedBy>
  <cp:revision>386</cp:revision>
  <dcterms:created xsi:type="dcterms:W3CDTF">2014-04-17T22:11:49Z</dcterms:created>
  <dcterms:modified xsi:type="dcterms:W3CDTF">2019-09-19T16:16:47Z</dcterms:modified>
</cp:coreProperties>
</file>